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CC"/>
    <a:srgbClr val="9900CC"/>
    <a:srgbClr val="CCECFF"/>
    <a:srgbClr val="006600"/>
    <a:srgbClr val="CCFFCC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6"/>
    <p:restoredTop sz="94807"/>
  </p:normalViewPr>
  <p:slideViewPr>
    <p:cSldViewPr snapToGrid="0">
      <p:cViewPr varScale="1">
        <p:scale>
          <a:sx n="71" d="100"/>
          <a:sy n="71" d="100"/>
        </p:scale>
        <p:origin x="9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1A91-DDA5-4BCC-9231-B75AD34B3D46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56054-74C2-4E57-826A-5BF66AE73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6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26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D87FDA3-4C4F-4336-B2CE-18AA8BFDFB46}"/>
              </a:ext>
            </a:extLst>
          </p:cNvPr>
          <p:cNvSpPr/>
          <p:nvPr userDrawn="1"/>
        </p:nvSpPr>
        <p:spPr>
          <a:xfrm>
            <a:off x="0" y="0"/>
            <a:ext cx="12188691" cy="1080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DAB98B8-DD6F-453A-AB62-02E1DAA41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43885"/>
            <a:ext cx="9929384" cy="6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923BF5-8CA0-FD46-9CCA-EE69928AC44A}"/>
              </a:ext>
            </a:extLst>
          </p:cNvPr>
          <p:cNvSpPr txBox="1"/>
          <p:nvPr userDrawn="1"/>
        </p:nvSpPr>
        <p:spPr>
          <a:xfrm>
            <a:off x="0" y="50072"/>
            <a:ext cx="1049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000" b="0" i="0" dirty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講演</a:t>
            </a:r>
            <a:r>
              <a:rPr lang="ja-JP" altLang="en-US" sz="1000" b="0" i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番号：</a:t>
            </a:r>
            <a:endParaRPr lang="en-US" altLang="ja-JP" sz="1000" b="0" i="0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sng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none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35EF8CA-E67A-46CD-9DDC-C37F28E16F04}"/>
              </a:ext>
            </a:extLst>
          </p:cNvPr>
          <p:cNvSpPr/>
          <p:nvPr userDrawn="1"/>
        </p:nvSpPr>
        <p:spPr>
          <a:xfrm>
            <a:off x="0" y="6646322"/>
            <a:ext cx="12192000" cy="2116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2F56EE-9405-4C96-8DCD-4A148C8C5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313" y="1160988"/>
            <a:ext cx="11845374" cy="5325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9F8D407-B6A5-43E5-8B9E-E258EE94CDA6}"/>
              </a:ext>
            </a:extLst>
          </p:cNvPr>
          <p:cNvSpPr txBox="1"/>
          <p:nvPr userDrawn="1"/>
        </p:nvSpPr>
        <p:spPr>
          <a:xfrm>
            <a:off x="8733899" y="6609368"/>
            <a:ext cx="3454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55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回日本水環境学会年会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2021.3.10-12, 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京都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kumimoji="1" lang="ja-JP" altLang="en-US" sz="1200" b="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EC92C00-FF3D-4895-B03B-A96C73156E6C}"/>
              </a:ext>
            </a:extLst>
          </p:cNvPr>
          <p:cNvSpPr txBox="1"/>
          <p:nvPr userDrawn="1"/>
        </p:nvSpPr>
        <p:spPr>
          <a:xfrm>
            <a:off x="0" y="6609368"/>
            <a:ext cx="1556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0">
                <a:latin typeface="MS PGothic" panose="020B0600070205080204" pitchFamily="34" charset="-128"/>
                <a:ea typeface="MS PGothic" panose="020B0600070205080204" pitchFamily="34" charset="-128"/>
              </a:rPr>
              <a:t>クリタ賞応募ポスター</a:t>
            </a:r>
            <a:endParaRPr kumimoji="1" lang="ja-JP" altLang="en-US" sz="1200" b="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4124A55E-742B-3747-A67B-B6A674158393}"/>
              </a:ext>
            </a:extLst>
          </p:cNvPr>
          <p:cNvGrpSpPr/>
          <p:nvPr userDrawn="1"/>
        </p:nvGrpSpPr>
        <p:grpSpPr>
          <a:xfrm>
            <a:off x="11039454" y="0"/>
            <a:ext cx="1156860" cy="723903"/>
            <a:chOff x="11039454" y="0"/>
            <a:chExt cx="1156860" cy="723903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A018192A-EE8D-1543-9883-E65B7C24EA8E}"/>
                </a:ext>
              </a:extLst>
            </p:cNvPr>
            <p:cNvSpPr/>
            <p:nvPr userDrawn="1"/>
          </p:nvSpPr>
          <p:spPr>
            <a:xfrm>
              <a:off x="11071224" y="0"/>
              <a:ext cx="1120775" cy="716973"/>
            </a:xfrm>
            <a:prstGeom prst="rect">
              <a:avLst/>
            </a:prstGeom>
            <a:gradFill>
              <a:gsLst>
                <a:gs pos="45000">
                  <a:schemeClr val="accent5">
                    <a:lumMod val="20000"/>
                    <a:lumOff val="80000"/>
                  </a:schemeClr>
                </a:gs>
                <a:gs pos="55000">
                  <a:schemeClr val="accent1">
                    <a:lumMod val="45000"/>
                    <a:lumOff val="5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D92236EC-E688-4F4E-B5B7-BC0E849A8AEB}"/>
                </a:ext>
              </a:extLst>
            </p:cNvPr>
            <p:cNvSpPr txBox="1"/>
            <p:nvPr userDrawn="1"/>
          </p:nvSpPr>
          <p:spPr>
            <a:xfrm>
              <a:off x="11039454" y="28982"/>
              <a:ext cx="1156860" cy="292388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l"/>
              <a:r>
                <a:rPr kumimoji="1" lang="en-US" altLang="ja-JP" sz="950" b="0" i="0" dirty="0">
                  <a:solidFill>
                    <a:schemeClr val="accent1"/>
                  </a:solidFill>
                  <a:latin typeface="Palatino" pitchFamily="2" charset="0"/>
                  <a:ea typeface="Palatino" pitchFamily="2" charset="0"/>
                </a:rPr>
                <a:t>55</a:t>
              </a:r>
              <a:r>
                <a:rPr kumimoji="1" lang="en-US" altLang="ja-JP" sz="950" b="0" i="0" baseline="30000" dirty="0">
                  <a:solidFill>
                    <a:schemeClr val="accent1"/>
                  </a:solidFill>
                  <a:latin typeface="Palatino" pitchFamily="2" charset="0"/>
                  <a:ea typeface="Palatino" pitchFamily="2" charset="0"/>
                </a:rPr>
                <a:t>th</a:t>
              </a:r>
              <a:r>
                <a:rPr kumimoji="1" lang="en-US" altLang="ja-JP" sz="950" b="0" i="0" dirty="0">
                  <a:solidFill>
                    <a:schemeClr val="accent1"/>
                  </a:solidFill>
                  <a:latin typeface="Palatino" pitchFamily="2" charset="0"/>
                  <a:ea typeface="Palatino" pitchFamily="2" charset="0"/>
                </a:rPr>
                <a:t> Ann. Conf. </a:t>
              </a:r>
            </a:p>
            <a:p>
              <a:pPr algn="l"/>
              <a:r>
                <a:rPr kumimoji="1" lang="en-US" altLang="ja-JP" sz="950" b="0" i="0" dirty="0">
                  <a:solidFill>
                    <a:schemeClr val="accent1"/>
                  </a:solidFill>
                  <a:latin typeface="Palatino" pitchFamily="2" charset="0"/>
                  <a:ea typeface="Palatino" pitchFamily="2" charset="0"/>
                </a:rPr>
                <a:t> of the JSWE, Kyoto</a:t>
              </a:r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3DD65AD-494C-1D41-A779-2C2E493E1DB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hqprint">
              <a:clrChange>
                <a:clrFrom>
                  <a:srgbClr val="FEFFFF"/>
                </a:clrFrom>
                <a:clrTo>
                  <a:srgbClr val="FE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066909" y="126886"/>
              <a:ext cx="1121782" cy="597017"/>
            </a:xfrm>
            <a:prstGeom prst="rect">
              <a:avLst/>
            </a:prstGeom>
          </p:spPr>
        </p:pic>
      </p:grp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C749CABB-0CC9-6649-A064-B4A688640E51}"/>
              </a:ext>
            </a:extLst>
          </p:cNvPr>
          <p:cNvCxnSpPr/>
          <p:nvPr userDrawn="1"/>
        </p:nvCxnSpPr>
        <p:spPr>
          <a:xfrm>
            <a:off x="0" y="605701"/>
            <a:ext cx="1005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1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we.or.jp/event/lectures/pdf/PInstructions_JP2020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0960B4C-2D33-4EB8-BAE0-3F593425A351}"/>
              </a:ext>
            </a:extLst>
          </p:cNvPr>
          <p:cNvSpPr/>
          <p:nvPr/>
        </p:nvSpPr>
        <p:spPr>
          <a:xfrm>
            <a:off x="1080000" y="0"/>
            <a:ext cx="10024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24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発表タイトル</a:t>
            </a:r>
            <a:r>
              <a:rPr lang="ja-JP" altLang="en-US" sz="24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左右</a:t>
            </a:r>
            <a:r>
              <a:rPr lang="en-US" altLang="ja-JP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3cm</a:t>
            </a:r>
            <a:r>
              <a:rPr lang="ja-JP" altLang="en-US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以上空け、</a:t>
            </a:r>
            <a:r>
              <a:rPr lang="ja-JP" altLang="ja-JP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大きなゴシック体</a:t>
            </a:r>
            <a:r>
              <a:rPr lang="ja-JP" altLang="en-US" sz="2000" kern="10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でセンタリング</a:t>
            </a:r>
            <a:r>
              <a:rPr lang="en-US" altLang="ja-JP" sz="24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)</a:t>
            </a:r>
            <a:endParaRPr lang="ja-JP" altLang="ja-JP" sz="16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91301D-E5E1-4340-BDE8-37BE6C5EC022}"/>
              </a:ext>
            </a:extLst>
          </p:cNvPr>
          <p:cNvSpPr/>
          <p:nvPr/>
        </p:nvSpPr>
        <p:spPr>
          <a:xfrm>
            <a:off x="626342" y="1240899"/>
            <a:ext cx="35421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例えば、</a:t>
            </a:r>
            <a:endParaRPr lang="en-US" altLang="ja-JP" sz="1600" kern="100" dirty="0">
              <a:solidFill>
                <a:schemeClr val="bg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１．はじめに</a:t>
            </a:r>
            <a:r>
              <a:rPr lang="ja-JP" altLang="en-US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600" kern="100" dirty="0">
              <a:solidFill>
                <a:schemeClr val="bg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２．実験方法</a:t>
            </a:r>
          </a:p>
          <a:p>
            <a:pPr algn="just">
              <a:spcAft>
                <a:spcPts val="0"/>
              </a:spcAft>
            </a:pPr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３．実験結果</a:t>
            </a:r>
          </a:p>
          <a:p>
            <a:pPr algn="just">
              <a:spcAft>
                <a:spcPts val="0"/>
              </a:spcAft>
            </a:pPr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４．考察</a:t>
            </a:r>
          </a:p>
          <a:p>
            <a:pPr algn="just">
              <a:spcAft>
                <a:spcPts val="0"/>
              </a:spcAft>
            </a:pPr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５．結論</a:t>
            </a:r>
            <a:r>
              <a:rPr lang="ja-JP" altLang="en-US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など</a:t>
            </a:r>
            <a:endParaRPr lang="en-US" altLang="ja-JP" sz="1600" kern="100" dirty="0">
              <a:solidFill>
                <a:schemeClr val="bg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9CE2BC-2C85-41E7-B55E-350AF0FBD50C}"/>
              </a:ext>
            </a:extLst>
          </p:cNvPr>
          <p:cNvSpPr txBox="1"/>
          <p:nvPr/>
        </p:nvSpPr>
        <p:spPr>
          <a:xfrm>
            <a:off x="4216" y="206672"/>
            <a:ext cx="1404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1-A-10-1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5005F50-D80E-6847-90E2-FC1F6AC0173F}"/>
              </a:ext>
            </a:extLst>
          </p:cNvPr>
          <p:cNvSpPr/>
          <p:nvPr/>
        </p:nvSpPr>
        <p:spPr>
          <a:xfrm>
            <a:off x="1080001" y="593488"/>
            <a:ext cx="97033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登壇者所属 ○</a:t>
            </a:r>
            <a:r>
              <a:rPr lang="ja-JP" altLang="en-US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発表</a:t>
            </a:r>
            <a:r>
              <a:rPr lang="ja-JP" altLang="ja-JP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者名、共同発表者所属（左記と同じ場合は省略）　共同発表者名（責任著者名の後ろに</a:t>
            </a:r>
            <a:r>
              <a:rPr lang="en-US" altLang="ja-JP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*</a:t>
            </a:r>
            <a:r>
              <a:rPr lang="ja-JP" altLang="ja-JP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を記載）</a:t>
            </a:r>
            <a:r>
              <a:rPr lang="ja-JP" altLang="en-US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：左寄せ</a:t>
            </a:r>
            <a:endParaRPr lang="ja-JP" altLang="ja-JP" sz="12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87C58F2-C715-B546-B314-0C8CE46570A3}"/>
              </a:ext>
            </a:extLst>
          </p:cNvPr>
          <p:cNvSpPr/>
          <p:nvPr/>
        </p:nvSpPr>
        <p:spPr>
          <a:xfrm>
            <a:off x="6240635" y="1160720"/>
            <a:ext cx="5819480" cy="521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ja-JP" sz="11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※</a:t>
            </a:r>
            <a:r>
              <a:rPr lang="ja-JP" altLang="en-US" sz="11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詳細や手順は、ポスターファイル作成要領をご確認下さい</a:t>
            </a:r>
            <a:endParaRPr lang="en-US" altLang="ja-JP" sz="1100" b="1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altLang="ja-JP" sz="1100" b="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  <a:hlinkClick r:id="rId2"/>
              </a:rPr>
              <a:t>https://www.jswe.or.jp/event/lectures/pdf/PInstructions_JP2020.pdf</a:t>
            </a:r>
            <a:endParaRPr lang="en-US" altLang="ja-JP" sz="1100" b="1" u="sng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■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準備</a:t>
            </a: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頂く１ページのポスターファイル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種類</a:t>
            </a:r>
            <a:r>
              <a:rPr lang="ja-JP" altLang="en-US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　</a:t>
            </a:r>
            <a:endParaRPr lang="ja-JP" altLang="ja-JP" sz="1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en-US" altLang="ja-JP" sz="1200" b="1" kern="100" dirty="0" err="1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i</a:t>
            </a: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) 3</a:t>
            </a:r>
            <a:r>
              <a:rPr lang="ja-JP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分以内の音声を入れたパワーポイントファイル　</a:t>
            </a:r>
            <a:r>
              <a:rPr lang="en-US" altLang="ja-JP" sz="12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6MB</a:t>
            </a:r>
            <a:r>
              <a:rPr lang="ja-JP" altLang="ja-JP" sz="12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以内</a:t>
            </a:r>
            <a:endParaRPr lang="ja-JP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(ii) </a:t>
            </a:r>
            <a:r>
              <a:rPr lang="ja-JP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同</a:t>
            </a: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pdf</a:t>
            </a:r>
            <a:r>
              <a:rPr lang="ja-JP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ファイル（音声なし）　</a:t>
            </a:r>
            <a:r>
              <a:rPr lang="en-US" altLang="ja-JP" sz="12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2MB</a:t>
            </a:r>
            <a:r>
              <a:rPr lang="ja-JP" altLang="ja-JP" sz="12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以内</a:t>
            </a:r>
            <a:endParaRPr lang="ja-JP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これらを合わせて電子メールの添付ファイルとして、下記連絡先に提出して下さい。</a:t>
            </a:r>
            <a:endParaRPr lang="ja-JP" altLang="ja-JP" sz="11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 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締切：</a:t>
            </a:r>
            <a:r>
              <a:rPr lang="en-US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2021</a:t>
            </a:r>
            <a:r>
              <a:rPr lang="ja-JP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年</a:t>
            </a:r>
            <a:r>
              <a:rPr lang="en-US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ja-JP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26</a:t>
            </a:r>
            <a:r>
              <a:rPr lang="ja-JP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日（金）</a:t>
            </a:r>
            <a:r>
              <a:rPr lang="en-US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JST 13</a:t>
            </a:r>
            <a:r>
              <a:rPr lang="ja-JP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lang="en-US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00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（厳守）</a:t>
            </a:r>
          </a:p>
          <a:p>
            <a:pPr algn="just">
              <a:lnSpc>
                <a:spcPct val="110000"/>
              </a:lnSpc>
            </a:pP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提出先：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acposter@jswe.or.jp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（タイトル</a:t>
            </a:r>
            <a:r>
              <a:rPr lang="ja-JP" altLang="ja-JP" sz="1100" kern="1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は「</a:t>
            </a:r>
            <a:r>
              <a:rPr lang="ja-JP" altLang="en-US" sz="1100" kern="1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講演</a:t>
            </a:r>
            <a:r>
              <a:rPr lang="ja-JP" altLang="ja-JP" sz="1100" kern="1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番号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_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発表者氏名」として下さい）</a:t>
            </a:r>
          </a:p>
          <a:p>
            <a:pPr algn="just">
              <a:lnSpc>
                <a:spcPct val="110000"/>
              </a:lnSpc>
            </a:pP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公社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日本水環境学会年会ポスター受付担当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〒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135-0006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東京都江東区常盤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2-9-7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グリーンプラザ深川常盤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201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号、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Tel: 03−3632−5351</a:t>
            </a:r>
            <a:endParaRPr lang="ja-JP" altLang="ja-JP" sz="11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■１ページのポスターファイルの準備方法</a:t>
            </a:r>
            <a:endParaRPr lang="ja-JP" altLang="ja-JP" sz="1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en-US" altLang="ja-JP" sz="1200" b="1" kern="100" dirty="0" err="1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i</a:t>
            </a: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) 3</a:t>
            </a:r>
            <a:r>
              <a:rPr lang="ja-JP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分以内の音声を入れたパワーポイントファイル　</a:t>
            </a:r>
            <a:r>
              <a:rPr lang="en-US" altLang="ja-JP" sz="12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6MB</a:t>
            </a:r>
            <a:r>
              <a:rPr lang="ja-JP" altLang="ja-JP" sz="12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以内</a:t>
            </a:r>
            <a:endParaRPr lang="ja-JP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ワイド画面（横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33.867 cm×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高さ 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19.05 cm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16:9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））で作成して下さい。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文字サイズは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10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ポイント以上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と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して下さい。</a:t>
            </a:r>
            <a:r>
              <a:rPr lang="ja-JP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音声は</a:t>
            </a:r>
            <a:r>
              <a:rPr lang="en-US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</a:t>
            </a:r>
            <a:r>
              <a:rPr lang="ja-JP" altLang="ja-JP" sz="11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分以内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として下さい。音声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分で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4MB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程度となるので、ポスター本体は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2MB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以内で作成して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下さい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。ファイル名は、「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講演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番号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_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発表者氏名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.pptx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」として下さい（</a:t>
            </a:r>
            <a:r>
              <a:rPr lang="ja-JP" altLang="ja-JP" sz="1100" kern="1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例：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K-00_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水環太郎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.pptx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）。作成が難しい場合は、音声無しのパワーポイントファイルでも受け付けます。</a:t>
            </a:r>
          </a:p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(ii) </a:t>
            </a:r>
            <a:r>
              <a:rPr lang="ja-JP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同</a:t>
            </a: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pdf</a:t>
            </a:r>
            <a:r>
              <a:rPr lang="ja-JP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ファイル（音声なし）　</a:t>
            </a:r>
            <a:r>
              <a:rPr lang="en-US" altLang="ja-JP" sz="12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2MB</a:t>
            </a:r>
            <a:r>
              <a:rPr lang="ja-JP" altLang="ja-JP" sz="12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以内</a:t>
            </a:r>
            <a:endParaRPr lang="ja-JP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ファイル名は、「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講演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番号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_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発表者氏名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.pdf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」として下さい（</a:t>
            </a:r>
            <a:r>
              <a:rPr lang="ja-JP" altLang="ja-JP" sz="1100" kern="10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例：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K-00_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水環太郎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.pdf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）。フォントの埋め込みを行った</a:t>
            </a:r>
            <a:r>
              <a:rPr lang="en-US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pdf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形式として、セキュリティは設定しないで</a:t>
            </a:r>
            <a:r>
              <a:rPr lang="ja-JP" altLang="en-US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下さい</a:t>
            </a: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ct val="110000"/>
              </a:lnSpc>
            </a:pPr>
            <a:endParaRPr lang="en-US" altLang="ja-JP" sz="1100" kern="100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ja-JP" sz="11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参加者（閲覧者、聴講者）に対して、録画、録⾳、画⾯キャプチャなどは禁止と案内します。ただし、完全には防げない可能性があることも考慮して、ファイルの準備をお願いします。ポスター発表の内容に関する責任は著者にあり、当学会が責任を負うものではありませんが、特定の商品の宣伝と思われるもの、内容が不適当と認められるもの、あるいは本要領に沿わない内容は、掲載しないもしくは訂正を求める事があります。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E22C61D-AA5A-B14D-8E87-9A12F69EDEB0}"/>
              </a:ext>
            </a:extLst>
          </p:cNvPr>
          <p:cNvSpPr/>
          <p:nvPr/>
        </p:nvSpPr>
        <p:spPr>
          <a:xfrm>
            <a:off x="215405" y="3274384"/>
            <a:ext cx="57391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用紙サイズはワイド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画面（横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33.867 cm×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高さ 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19.05 cm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16:9</a:t>
            </a: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））としてください。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ページ数は１頁に限ります。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スライドマスターは修正しないでください。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発表題目・発表者名は、上部 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3cm</a:t>
            </a: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の淡黄色部分に記入してください。発表題目は左右を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3cm</a:t>
            </a: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以上空けてゴシックで中央揃え、発表者名は左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3cm</a:t>
            </a: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空けて左寄せで記入してください。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講演</a:t>
            </a: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番号を左上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の下線部</a:t>
            </a: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にそろえてゴシック体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ポイントで記入してください。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ポスター本体の内容はこの白色の領域のみに記入してください。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パソコン上で判読可能とするため、本文フォントは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400" kern="10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ポイント以上にしてください。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吹き出し: 線 10">
            <a:extLst>
              <a:ext uri="{FF2B5EF4-FFF2-40B4-BE49-F238E27FC236}">
                <a16:creationId xmlns:a16="http://schemas.microsoft.com/office/drawing/2014/main" id="{8B34ADFF-28AE-F14F-9E34-81B5CDF08C77}"/>
              </a:ext>
            </a:extLst>
          </p:cNvPr>
          <p:cNvSpPr/>
          <p:nvPr/>
        </p:nvSpPr>
        <p:spPr>
          <a:xfrm>
            <a:off x="2015254" y="1176513"/>
            <a:ext cx="2153233" cy="770142"/>
          </a:xfrm>
          <a:prstGeom prst="borderCallout1">
            <a:avLst>
              <a:gd name="adj1" fmla="val 13570"/>
              <a:gd name="adj2" fmla="val -445"/>
              <a:gd name="adj3" fmla="val -70884"/>
              <a:gd name="adj4" fmla="val -6346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下線部に書式を揃えて</a:t>
            </a:r>
            <a:endParaRPr lang="en-US" altLang="ja-JP" sz="1600" b="1" kern="100" dirty="0">
              <a:solidFill>
                <a:srgbClr val="FF0000"/>
              </a:solidFill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講演番号を記入</a:t>
            </a:r>
            <a:endParaRPr lang="en-US" altLang="ja-JP" sz="1600" b="1" kern="100" dirty="0">
              <a:solidFill>
                <a:srgbClr val="FF0000"/>
              </a:solidFill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600" b="1" kern="10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（ゴシック</a:t>
            </a:r>
            <a:r>
              <a:rPr lang="en-US" altLang="ja-JP" sz="1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20pt</a:t>
            </a:r>
            <a:r>
              <a:rPr lang="ja-JP" altLang="en-US" sz="1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）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6899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Office PowerPoint</Application>
  <PresentationFormat>ワイド画面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MS PGothic</vt:lpstr>
      <vt:lpstr>MS PGothic</vt:lpstr>
      <vt:lpstr>Palatino</vt:lpstr>
      <vt:lpstr>游ゴシック</vt:lpstr>
      <vt:lpstr>游ゴシック Light</vt:lpstr>
      <vt:lpstr>Arial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2021-02-01T05:13:06Z</cp:lastPrinted>
  <dcterms:created xsi:type="dcterms:W3CDTF">2021-01-21T01:51:11Z</dcterms:created>
  <dcterms:modified xsi:type="dcterms:W3CDTF">2021-02-08T09:11:46Z</dcterms:modified>
</cp:coreProperties>
</file>