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00CC"/>
    <a:srgbClr val="9900CC"/>
    <a:srgbClr val="CCECFF"/>
    <a:srgbClr val="006600"/>
    <a:srgbClr val="CCFFCC"/>
    <a:srgbClr val="CCFF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08"/>
    <p:restoredTop sz="94807"/>
  </p:normalViewPr>
  <p:slideViewPr>
    <p:cSldViewPr snapToGrid="0">
      <p:cViewPr varScale="1">
        <p:scale>
          <a:sx n="68" d="100"/>
          <a:sy n="68" d="100"/>
        </p:scale>
        <p:origin x="72" y="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E31A91-DDA5-4BCC-9231-B75AD34B3D46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B56054-74C2-4E57-826A-5BF66AE73A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1969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8977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177903"/>
            <a:ext cx="10515600" cy="49990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正方形/長方形 11">
            <a:extLst>
              <a:ext uri="{FF2B5EF4-FFF2-40B4-BE49-F238E27FC236}">
                <a16:creationId xmlns:a16="http://schemas.microsoft.com/office/drawing/2014/main" id="{A6838DCF-2751-F34E-B3EE-A63A86B44AD9}"/>
              </a:ext>
            </a:extLst>
          </p:cNvPr>
          <p:cNvSpPr/>
          <p:nvPr userDrawn="1"/>
        </p:nvSpPr>
        <p:spPr>
          <a:xfrm>
            <a:off x="0" y="11776"/>
            <a:ext cx="12188691" cy="1080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69833C2-7EAD-B649-9E66-71AE6D02234B}"/>
              </a:ext>
            </a:extLst>
          </p:cNvPr>
          <p:cNvSpPr txBox="1"/>
          <p:nvPr userDrawn="1"/>
        </p:nvSpPr>
        <p:spPr>
          <a:xfrm>
            <a:off x="0" y="50073"/>
            <a:ext cx="10499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ja-JP" sz="1000" b="0" i="0" dirty="0"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Lecture No.</a:t>
            </a:r>
            <a:r>
              <a:rPr lang="ja-JP" altLang="en-US" sz="1000" b="0" i="0" dirty="0"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</a:t>
            </a:r>
            <a:endParaRPr lang="en-US" altLang="ja-JP" sz="1000" b="0" i="0" dirty="0">
              <a:solidFill>
                <a:schemeClr val="tx1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/>
            <a:endParaRPr kumimoji="1" lang="en-US" altLang="ja-JP" sz="1100" b="0" i="0" u="sng" dirty="0">
              <a:solidFill>
                <a:schemeClr val="tx1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/>
            <a:endParaRPr kumimoji="1" lang="en-US" altLang="ja-JP" sz="1100" b="0" i="0" u="none" dirty="0">
              <a:solidFill>
                <a:schemeClr val="tx1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" name="正方形/長方形 12">
            <a:extLst>
              <a:ext uri="{FF2B5EF4-FFF2-40B4-BE49-F238E27FC236}">
                <a16:creationId xmlns:a16="http://schemas.microsoft.com/office/drawing/2014/main" id="{EE32AF75-6777-A84B-B372-58D0F3EF4DBE}"/>
              </a:ext>
            </a:extLst>
          </p:cNvPr>
          <p:cNvSpPr/>
          <p:nvPr userDrawn="1"/>
        </p:nvSpPr>
        <p:spPr>
          <a:xfrm>
            <a:off x="0" y="6646324"/>
            <a:ext cx="12192000" cy="211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1"/>
          </a:p>
        </p:txBody>
      </p:sp>
      <p:sp>
        <p:nvSpPr>
          <p:cNvPr id="10" name="テキスト ボックス 6">
            <a:extLst>
              <a:ext uri="{FF2B5EF4-FFF2-40B4-BE49-F238E27FC236}">
                <a16:creationId xmlns:a16="http://schemas.microsoft.com/office/drawing/2014/main" id="{540CD395-474A-FB40-B0E7-1F96E1D0AFD5}"/>
              </a:ext>
            </a:extLst>
          </p:cNvPr>
          <p:cNvSpPr txBox="1"/>
          <p:nvPr userDrawn="1"/>
        </p:nvSpPr>
        <p:spPr>
          <a:xfrm>
            <a:off x="5593616" y="6609369"/>
            <a:ext cx="65950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1200" b="0" i="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56</a:t>
            </a:r>
            <a:r>
              <a:rPr lang="en-US" altLang="zh-CN" sz="1200" b="0" i="0" baseline="300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th</a:t>
            </a:r>
            <a:r>
              <a:rPr lang="en-US" altLang="zh-CN" sz="1200" b="0" i="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Annual Conference of Japan Society on Water Environment, </a:t>
            </a:r>
            <a:r>
              <a:rPr lang="en-US" altLang="ja-JP" sz="1200" b="0" i="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2022/03/16-18, Online (Toyama)</a:t>
            </a:r>
            <a:endParaRPr kumimoji="1" lang="ja-JP" altLang="en-US" sz="1200" b="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E9C1FD1-9CAE-C042-BC18-4EBCD2858CF5}"/>
              </a:ext>
            </a:extLst>
          </p:cNvPr>
          <p:cNvSpPr txBox="1"/>
          <p:nvPr userDrawn="1"/>
        </p:nvSpPr>
        <p:spPr>
          <a:xfrm>
            <a:off x="2" y="6609369"/>
            <a:ext cx="39031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0" dirty="0"/>
              <a:t>Candidate poster for JSWE-KURITA Best Presentation Award</a:t>
            </a:r>
            <a:endParaRPr kumimoji="1" lang="ja-JP" altLang="en-US" sz="1200" b="0" dirty="0"/>
          </a:p>
        </p:txBody>
      </p:sp>
      <p:cxnSp>
        <p:nvCxnSpPr>
          <p:cNvPr id="16" name="直線コネクタ 13">
            <a:extLst>
              <a:ext uri="{FF2B5EF4-FFF2-40B4-BE49-F238E27FC236}">
                <a16:creationId xmlns:a16="http://schemas.microsoft.com/office/drawing/2014/main" id="{078E0C67-C64D-884A-AC25-5D3C71CCF150}"/>
              </a:ext>
            </a:extLst>
          </p:cNvPr>
          <p:cNvCxnSpPr/>
          <p:nvPr userDrawn="1"/>
        </p:nvCxnSpPr>
        <p:spPr>
          <a:xfrm>
            <a:off x="0" y="605701"/>
            <a:ext cx="100548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図 16">
            <a:extLst>
              <a:ext uri="{FF2B5EF4-FFF2-40B4-BE49-F238E27FC236}">
                <a16:creationId xmlns:a16="http://schemas.microsoft.com/office/drawing/2014/main" id="{4142A33E-577B-49B1-B88B-B0FA850ECCA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2133" y="-21215"/>
            <a:ext cx="1247775" cy="83439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35813AB2-9B49-415B-818E-2CD506F035BF}"/>
              </a:ext>
            </a:extLst>
          </p:cNvPr>
          <p:cNvSpPr txBox="1"/>
          <p:nvPr userDrawn="1"/>
        </p:nvSpPr>
        <p:spPr>
          <a:xfrm>
            <a:off x="10962132" y="43885"/>
            <a:ext cx="1184123" cy="292388"/>
          </a:xfrm>
          <a:prstGeom prst="rect">
            <a:avLst/>
          </a:prstGeom>
          <a:noFill/>
        </p:spPr>
        <p:txBody>
          <a:bodyPr wrap="square" lIns="72000" tIns="0" rIns="0" bIns="0" rtlCol="0">
            <a:spAutoFit/>
          </a:bodyPr>
          <a:lstStyle/>
          <a:p>
            <a:pPr algn="l"/>
            <a:r>
              <a:rPr kumimoji="1" lang="en-US" altLang="ja-JP" sz="950" b="0" i="0" dirty="0">
                <a:solidFill>
                  <a:schemeClr val="bg1"/>
                </a:solidFill>
                <a:latin typeface="Palatino" pitchFamily="2" charset="0"/>
                <a:ea typeface="Palatino" pitchFamily="2" charset="0"/>
              </a:rPr>
              <a:t>56</a:t>
            </a:r>
            <a:r>
              <a:rPr kumimoji="1" lang="en-US" altLang="ja-JP" sz="950" b="0" i="0" baseline="30000" dirty="0">
                <a:solidFill>
                  <a:schemeClr val="bg1"/>
                </a:solidFill>
                <a:latin typeface="Palatino" pitchFamily="2" charset="0"/>
                <a:ea typeface="Palatino" pitchFamily="2" charset="0"/>
              </a:rPr>
              <a:t>th</a:t>
            </a:r>
            <a:r>
              <a:rPr kumimoji="1" lang="en-US" altLang="ja-JP" sz="950" b="0" i="0" dirty="0">
                <a:solidFill>
                  <a:schemeClr val="bg1"/>
                </a:solidFill>
                <a:latin typeface="Palatino" pitchFamily="2" charset="0"/>
                <a:ea typeface="Palatino" pitchFamily="2" charset="0"/>
              </a:rPr>
              <a:t> Ann. Conf. of</a:t>
            </a:r>
            <a:r>
              <a:rPr kumimoji="1" lang="ja-JP" altLang="en-US" sz="950" b="0" i="0" dirty="0">
                <a:solidFill>
                  <a:schemeClr val="bg1"/>
                </a:solidFill>
                <a:latin typeface="Palatino" pitchFamily="2" charset="0"/>
                <a:ea typeface="Palatino" pitchFamily="2" charset="0"/>
              </a:rPr>
              <a:t>　</a:t>
            </a:r>
            <a:r>
              <a:rPr kumimoji="1" lang="en-US" altLang="ja-JP" sz="950" b="1" i="0" dirty="0">
                <a:solidFill>
                  <a:schemeClr val="bg1"/>
                </a:solidFill>
                <a:latin typeface="Palatino" pitchFamily="2" charset="0"/>
                <a:ea typeface="Palatino" pitchFamily="2" charset="0"/>
              </a:rPr>
              <a:t>JSWE</a:t>
            </a:r>
            <a:r>
              <a:rPr kumimoji="1" lang="en-US" altLang="ja-JP" sz="950" b="0" i="0" dirty="0">
                <a:solidFill>
                  <a:schemeClr val="bg1"/>
                </a:solidFill>
                <a:latin typeface="Palatino" pitchFamily="2" charset="0"/>
                <a:ea typeface="Palatino" pitchFamily="2" charset="0"/>
              </a:rPr>
              <a:t>, Toyama</a:t>
            </a:r>
          </a:p>
        </p:txBody>
      </p:sp>
    </p:spTree>
    <p:extLst>
      <p:ext uri="{BB962C8B-B14F-4D97-AF65-F5344CB8AC3E}">
        <p14:creationId xmlns:p14="http://schemas.microsoft.com/office/powerpoint/2010/main" val="2773637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swe.or.jp/event/lectures/pdf/PInstructions_E2021.pdf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57D5B06-EFD3-440A-A3EA-AC175C116454}"/>
              </a:ext>
            </a:extLst>
          </p:cNvPr>
          <p:cNvSpPr txBox="1"/>
          <p:nvPr/>
        </p:nvSpPr>
        <p:spPr>
          <a:xfrm>
            <a:off x="16907" y="231925"/>
            <a:ext cx="13757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1-A-</a:t>
            </a:r>
            <a:r>
              <a:rPr lang="ja-JP" altLang="en-US" sz="20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〇</a:t>
            </a:r>
            <a:r>
              <a:rPr lang="en-US" altLang="ja-JP" sz="20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-</a:t>
            </a:r>
            <a:r>
              <a:rPr lang="ja-JP" altLang="en-US" sz="20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〇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391301D-E5E1-4340-BDE8-37BE6C5EC022}"/>
              </a:ext>
            </a:extLst>
          </p:cNvPr>
          <p:cNvSpPr/>
          <p:nvPr/>
        </p:nvSpPr>
        <p:spPr>
          <a:xfrm>
            <a:off x="215403" y="1749753"/>
            <a:ext cx="266641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Ex.)</a:t>
            </a:r>
          </a:p>
          <a:p>
            <a:pPr marL="342891" indent="-342891">
              <a:buFont typeface="+mj-lt"/>
              <a:buAutoNum type="arabicPeriod"/>
            </a:pPr>
            <a:r>
              <a:rPr lang="en-US" altLang="ja-JP" sz="1600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Introduction</a:t>
            </a:r>
            <a:r>
              <a:rPr lang="ja-JP" altLang="en-US" sz="1600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　</a:t>
            </a:r>
            <a:endParaRPr lang="en-US" altLang="ja-JP" sz="1600" kern="1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  <a:p>
            <a:pPr marL="342891" indent="-342891">
              <a:buFont typeface="+mj-lt"/>
              <a:buAutoNum type="arabicPeriod"/>
            </a:pPr>
            <a:r>
              <a:rPr lang="en-US" altLang="ja-JP" sz="1600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Materials and Methods</a:t>
            </a:r>
            <a:endParaRPr lang="ja-JP" altLang="ja-JP" sz="1600" kern="1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  <a:p>
            <a:pPr marL="342891" indent="-342891" algn="just">
              <a:buFont typeface="+mj-lt"/>
              <a:buAutoNum type="arabicPeriod"/>
            </a:pPr>
            <a:r>
              <a:rPr lang="en-US" altLang="ja-JP" sz="1600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Results</a:t>
            </a:r>
            <a:endParaRPr lang="ja-JP" altLang="ja-JP" sz="1600" kern="1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  <a:p>
            <a:pPr marL="342891" indent="-342891" algn="just">
              <a:buFont typeface="+mj-lt"/>
              <a:buAutoNum type="arabicPeriod"/>
            </a:pPr>
            <a:r>
              <a:rPr lang="en-US" altLang="ja-JP" sz="1600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Discussion</a:t>
            </a:r>
            <a:endParaRPr lang="ja-JP" altLang="ja-JP" sz="1600" kern="1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  <a:p>
            <a:pPr marL="342891" indent="-342891" algn="just">
              <a:buFont typeface="+mj-lt"/>
              <a:buAutoNum type="arabicPeriod"/>
            </a:pPr>
            <a:r>
              <a:rPr lang="en-US" altLang="ja-JP" sz="1600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Conclusions</a:t>
            </a:r>
          </a:p>
        </p:txBody>
      </p:sp>
      <p:sp>
        <p:nvSpPr>
          <p:cNvPr id="13" name="吹き出し: 線 3">
            <a:extLst>
              <a:ext uri="{FF2B5EF4-FFF2-40B4-BE49-F238E27FC236}">
                <a16:creationId xmlns:a16="http://schemas.microsoft.com/office/drawing/2014/main" id="{C931B81F-47E5-2C47-851F-D5C9B7D2C008}"/>
              </a:ext>
            </a:extLst>
          </p:cNvPr>
          <p:cNvSpPr/>
          <p:nvPr/>
        </p:nvSpPr>
        <p:spPr>
          <a:xfrm>
            <a:off x="2606870" y="1007897"/>
            <a:ext cx="2666413" cy="1960327"/>
          </a:xfrm>
          <a:prstGeom prst="borderCallout1">
            <a:avLst>
              <a:gd name="adj1" fmla="val -161"/>
              <a:gd name="adj2" fmla="val 34766"/>
              <a:gd name="adj3" fmla="val -6038"/>
              <a:gd name="adj4" fmla="val 2994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200" kern="10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Author information in English:</a:t>
            </a:r>
          </a:p>
          <a:p>
            <a:pPr marL="342891" indent="-342891">
              <a:buAutoNum type="arabicParenR"/>
            </a:pPr>
            <a:r>
              <a:rPr lang="en-US" altLang="ja-JP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Left alignment</a:t>
            </a:r>
          </a:p>
          <a:p>
            <a:pPr marL="342891" indent="-342891">
              <a:buAutoNum type="arabicParenR"/>
            </a:pPr>
            <a:r>
              <a:rPr lang="en-US" altLang="ja-JP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 </a:t>
            </a:r>
            <a:r>
              <a:rPr lang="ja-JP" altLang="ja-JP" sz="1200" kern="10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○</a:t>
            </a:r>
            <a:r>
              <a:rPr lang="en-US" altLang="ja-JP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front of the name of the presenter.</a:t>
            </a:r>
          </a:p>
          <a:p>
            <a:pPr marL="342891" indent="-342891">
              <a:buAutoNum type="arabicParenR"/>
            </a:pPr>
            <a:r>
              <a:rPr lang="en-US" altLang="ja-JP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 * after the name of corresponding author.</a:t>
            </a:r>
          </a:p>
          <a:p>
            <a:pPr marL="342891" indent="-342891">
              <a:buAutoNum type="arabicParenR"/>
            </a:pPr>
            <a:r>
              <a:rPr lang="en-US" altLang="ja-JP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affiliation before name of author. If the same affiliation continues, write affiliation only before the first author.</a:t>
            </a:r>
            <a:endParaRPr lang="ja-JP" altLang="en-US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DFD5BE5-ED5E-F243-BE9F-5FCCB68DEF74}"/>
              </a:ext>
            </a:extLst>
          </p:cNvPr>
          <p:cNvSpPr/>
          <p:nvPr/>
        </p:nvSpPr>
        <p:spPr>
          <a:xfrm>
            <a:off x="215403" y="3677893"/>
            <a:ext cx="573919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44" indent="-285744">
              <a:buFont typeface="Arial" panose="020B0604020202020204" pitchFamily="34" charset="0"/>
              <a:buChar char="•"/>
            </a:pPr>
            <a:r>
              <a:rPr lang="en-US" altLang="ja-JP" sz="14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Please set the slide size as “Widescreen”</a:t>
            </a:r>
            <a:r>
              <a:rPr lang="ja-JP" altLang="en-US" sz="14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</a:t>
            </a:r>
            <a:r>
              <a:rPr lang="en-US" altLang="ja-JP" sz="14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(33.867 cm×19.05 cm</a:t>
            </a:r>
            <a:r>
              <a:rPr lang="ja-JP" altLang="en-US" sz="14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（</a:t>
            </a:r>
            <a:r>
              <a:rPr lang="en-US" altLang="ja-JP" sz="14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16:9</a:t>
            </a:r>
            <a:r>
              <a:rPr lang="ja-JP" altLang="en-US" sz="14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））</a:t>
            </a:r>
            <a:r>
              <a:rPr lang="en-US" altLang="ja-JP" sz="14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.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US" altLang="ja-JP" sz="14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The poster should be 1 page.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US" altLang="ja-JP" sz="14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Please don’t edit the “Slide Master”. 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US" altLang="ja-JP" sz="14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The title and author information should be placed in the upper yellow area (3 cm). 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US" altLang="ja-JP" sz="14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Fill out your poster ID number (Gothic, 20 </a:t>
            </a:r>
            <a:r>
              <a:rPr lang="en-US" altLang="ja-JP" sz="1400" kern="100" dirty="0" err="1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pt</a:t>
            </a:r>
            <a:r>
              <a:rPr lang="en-US" altLang="ja-JP" sz="14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) at the upper-left corner.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US" altLang="ja-JP" sz="14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The main contents should be placed on this white area.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US" altLang="ja-JP" sz="14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Use the font sizes larger than 10 points for visibility.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191DEFBA-CB8D-1C44-82AD-A0A00916BD76}"/>
              </a:ext>
            </a:extLst>
          </p:cNvPr>
          <p:cNvSpPr/>
          <p:nvPr/>
        </p:nvSpPr>
        <p:spPr>
          <a:xfrm>
            <a:off x="1080000" y="615701"/>
            <a:ext cx="993117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Affiliation1 </a:t>
            </a:r>
            <a:r>
              <a:rPr lang="ja-JP" altLang="ja-JP" sz="12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○</a:t>
            </a:r>
            <a:r>
              <a:rPr lang="en-US" altLang="ja-JP" sz="12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Name of presenter, Affiliation2 Name of Co-author 1, Affiliation3 Co-author2</a:t>
            </a:r>
            <a:r>
              <a:rPr lang="en-US" altLang="ja-JP" sz="1200" kern="100" baseline="300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*</a:t>
            </a:r>
            <a:endParaRPr lang="ja-JP" altLang="ja-JP" sz="1200" kern="100" dirty="0">
              <a:latin typeface="Arial" panose="020B0604020202020204" pitchFamily="34" charset="0"/>
              <a:ea typeface="ＭＳ 明朝" panose="02020609040205080304" pitchFamily="17" charset="-128"/>
              <a:cs typeface="Arial" panose="020B0604020202020204" pitchFamily="34" charset="0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CDBAF063-2D45-EA46-B9F1-0A050FF24D9F}"/>
              </a:ext>
            </a:extLst>
          </p:cNvPr>
          <p:cNvSpPr/>
          <p:nvPr/>
        </p:nvSpPr>
        <p:spPr>
          <a:xfrm>
            <a:off x="906497" y="133955"/>
            <a:ext cx="100247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kern="100" dirty="0">
                <a:latin typeface="Arial" panose="020B0604020202020204" pitchFamily="34" charset="0"/>
                <a:ea typeface="Meiryo UI" panose="020B0604030504040204" pitchFamily="34" charset="-128"/>
                <a:cs typeface="Arial" panose="020B0604020202020204" pitchFamily="34" charset="0"/>
              </a:rPr>
              <a:t>Title </a:t>
            </a:r>
            <a:r>
              <a:rPr lang="en-US" altLang="ja-JP" sz="2000" kern="100" dirty="0">
                <a:latin typeface="Arial" panose="020B0604020202020204" pitchFamily="34" charset="0"/>
                <a:ea typeface="Meiryo UI" panose="020B0604030504040204" pitchFamily="34" charset="-128"/>
                <a:cs typeface="Arial" panose="020B0604020202020204" pitchFamily="34" charset="0"/>
              </a:rPr>
              <a:t>(Center alignment, large Gothic style font, right/left margin &gt;30mm)</a:t>
            </a:r>
            <a:endParaRPr lang="ja-JP" altLang="ja-JP" sz="1600" kern="100" dirty="0">
              <a:latin typeface="Arial" panose="020B0604020202020204" pitchFamily="34" charset="0"/>
              <a:ea typeface="Meiryo UI" panose="020B0604030504040204" pitchFamily="34" charset="-128"/>
              <a:cs typeface="Arial" panose="020B0604020202020204" pitchFamily="34" charset="0"/>
            </a:endParaRPr>
          </a:p>
        </p:txBody>
      </p:sp>
      <p:sp>
        <p:nvSpPr>
          <p:cNvPr id="10" name="吹き出し: 線 10">
            <a:extLst>
              <a:ext uri="{FF2B5EF4-FFF2-40B4-BE49-F238E27FC236}">
                <a16:creationId xmlns:a16="http://schemas.microsoft.com/office/drawing/2014/main" id="{9BA57F09-618E-3041-B548-1E27EA10F92E}"/>
              </a:ext>
            </a:extLst>
          </p:cNvPr>
          <p:cNvSpPr/>
          <p:nvPr/>
        </p:nvSpPr>
        <p:spPr>
          <a:xfrm>
            <a:off x="16907" y="819858"/>
            <a:ext cx="1478676" cy="862643"/>
          </a:xfrm>
          <a:prstGeom prst="borderCallout1">
            <a:avLst>
              <a:gd name="adj1" fmla="val 3137"/>
              <a:gd name="adj2" fmla="val 57592"/>
              <a:gd name="adj3" fmla="val -24941"/>
              <a:gd name="adj4" fmla="val 35828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kern="10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Fill out your lecture number</a:t>
            </a:r>
          </a:p>
          <a:p>
            <a:pPr algn="ctr"/>
            <a:r>
              <a:rPr lang="ja-JP" altLang="en-US" sz="1400" b="1" kern="10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（</a:t>
            </a:r>
            <a:r>
              <a:rPr lang="en-US" altLang="ja-JP" sz="1400" b="1" kern="10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Gothic  style, 20pt</a:t>
            </a:r>
            <a:r>
              <a:rPr lang="ja-JP" altLang="en-US" sz="1400" b="1" kern="10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）</a:t>
            </a:r>
            <a:endParaRPr lang="ja-JP" alt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A6477DC-B6EE-44B8-AABD-D05E7372DDCE}"/>
              </a:ext>
            </a:extLst>
          </p:cNvPr>
          <p:cNvSpPr/>
          <p:nvPr/>
        </p:nvSpPr>
        <p:spPr>
          <a:xfrm>
            <a:off x="6096000" y="1203234"/>
            <a:ext cx="5819480" cy="5226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altLang="ja-JP" sz="1200" b="1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※Please </a:t>
            </a:r>
            <a:r>
              <a:rPr lang="en-US" altLang="ja-JP" sz="1200" b="1" kern="100" dirty="0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refer to</a:t>
            </a:r>
            <a:r>
              <a:rPr lang="en-US" altLang="ja-JP" sz="1200" b="1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the “Instructions for poster file preparation” for details.</a:t>
            </a:r>
          </a:p>
          <a:p>
            <a:pPr algn="just">
              <a:lnSpc>
                <a:spcPct val="110000"/>
              </a:lnSpc>
            </a:pPr>
            <a:r>
              <a:rPr lang="en-US" altLang="ja-JP" sz="1200" b="1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  <a:hlinkClick r:id="rId2"/>
              </a:rPr>
              <a:t>https://www.jswe.or.jp/event/lectures/pdf/PInstructions_E2021.pdf</a:t>
            </a:r>
            <a:endParaRPr lang="en-US" altLang="ja-JP" sz="1200" b="1" kern="100" dirty="0"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endParaRPr lang="en-US" altLang="ja-JP" sz="1200" b="1" kern="100" dirty="0"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  <a:p>
            <a:pPr algn="just"/>
            <a:r>
              <a:rPr lang="en-US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All the presenters are required to submit the following two files</a:t>
            </a:r>
          </a:p>
          <a:p>
            <a:pPr algn="just"/>
            <a:endParaRPr lang="en-US" sz="1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(i) A PDF file in one page , within 2MB, Mandatory </a:t>
            </a:r>
          </a:p>
          <a:p>
            <a:pPr algn="just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Use this template file for PowerPoint and convert it to a PDF file. Do not set security on PDF. The title of the file should be “Presentation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No._Your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name.pdf” (e.g., “P-A-00_TaroMizukan.pdf”)</a:t>
            </a:r>
          </a:p>
          <a:p>
            <a:pPr algn="just"/>
            <a:endParaRPr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(ii) An Audio file (mp3 Format, Optional)</a:t>
            </a:r>
          </a:p>
          <a:p>
            <a:pPr algn="just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Audio file should be in 3 minutes and in mp3 file. </a:t>
            </a:r>
          </a:p>
          <a:p>
            <a:pPr algn="just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The title of the file should be “Presentation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No._Your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name.mp3” </a:t>
            </a:r>
          </a:p>
          <a:p>
            <a:pPr algn="just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(e.g., “P-A-00_TaroMizukan.mp3”)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Deadline: 13:00 JST, March 3rd, 2022 </a:t>
            </a:r>
            <a:endParaRPr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Please send the files to the JSWE secretariat (</a:t>
            </a:r>
            <a:r>
              <a:rPr lang="en-US" sz="14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acposter@jswe.or.jp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) by email. The title of the e-mail should be “Presentation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No._Your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name”(e.g., “P-A-00_TaroMizukan”).</a:t>
            </a:r>
          </a:p>
          <a:p>
            <a:pPr algn="just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These files will be uploaded to online poster-viewing system from March 10th to the end of 56th Annual Conference.</a:t>
            </a:r>
          </a:p>
          <a:p>
            <a:pPr algn="just"/>
            <a:endParaRPr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999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algn="l">
          <a:defRPr dirty="0">
            <a:latin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431</Words>
  <Application>Microsoft Office PowerPoint</Application>
  <PresentationFormat>ワイド画面</PresentationFormat>
  <Paragraphs>41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Palatino</vt:lpstr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cp:lastPrinted>2021-02-01T05:27:40Z</cp:lastPrinted>
  <dcterms:created xsi:type="dcterms:W3CDTF">2021-01-21T01:51:11Z</dcterms:created>
  <dcterms:modified xsi:type="dcterms:W3CDTF">2022-01-27T04:03:42Z</dcterms:modified>
</cp:coreProperties>
</file>