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CC"/>
    <a:srgbClr val="9900CC"/>
    <a:srgbClr val="CCECFF"/>
    <a:srgbClr val="006600"/>
    <a:srgbClr val="CCFFCC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8"/>
    <p:restoredTop sz="94807"/>
  </p:normalViewPr>
  <p:slideViewPr>
    <p:cSldViewPr snapToGrid="0">
      <p:cViewPr varScale="1">
        <p:scale>
          <a:sx n="120" d="100"/>
          <a:sy n="120" d="100"/>
        </p:scale>
        <p:origin x="10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1A91-DDA5-4BCC-9231-B75AD34B3D46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56054-74C2-4E57-826A-5BF66AE73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6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7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77903"/>
            <a:ext cx="10515600" cy="4999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正方形/長方形 11">
            <a:extLst>
              <a:ext uri="{FF2B5EF4-FFF2-40B4-BE49-F238E27FC236}">
                <a16:creationId xmlns:a16="http://schemas.microsoft.com/office/drawing/2014/main" id="{A6838DCF-2751-F34E-B3EE-A63A86B44AD9}"/>
              </a:ext>
            </a:extLst>
          </p:cNvPr>
          <p:cNvSpPr/>
          <p:nvPr userDrawn="1"/>
        </p:nvSpPr>
        <p:spPr>
          <a:xfrm>
            <a:off x="1" y="-1"/>
            <a:ext cx="12188691" cy="1080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9833C2-7EAD-B649-9E66-71AE6D02234B}"/>
              </a:ext>
            </a:extLst>
          </p:cNvPr>
          <p:cNvSpPr txBox="1"/>
          <p:nvPr userDrawn="1"/>
        </p:nvSpPr>
        <p:spPr>
          <a:xfrm>
            <a:off x="0" y="50073"/>
            <a:ext cx="1049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000" b="0" i="0" dirty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Poster ID</a:t>
            </a:r>
            <a:r>
              <a:rPr lang="ja-JP" altLang="en-US" sz="1000" b="0" i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endParaRPr lang="en-US" altLang="ja-JP" sz="1000" b="0" i="0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sng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none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12">
            <a:extLst>
              <a:ext uri="{FF2B5EF4-FFF2-40B4-BE49-F238E27FC236}">
                <a16:creationId xmlns:a16="http://schemas.microsoft.com/office/drawing/2014/main" id="{EE32AF75-6777-A84B-B372-58D0F3EF4DBE}"/>
              </a:ext>
            </a:extLst>
          </p:cNvPr>
          <p:cNvSpPr/>
          <p:nvPr userDrawn="1"/>
        </p:nvSpPr>
        <p:spPr>
          <a:xfrm>
            <a:off x="0" y="6646324"/>
            <a:ext cx="12192000" cy="211676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1"/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540CD395-474A-FB40-B0E7-1F96E1D0AFD5}"/>
              </a:ext>
            </a:extLst>
          </p:cNvPr>
          <p:cNvSpPr txBox="1"/>
          <p:nvPr userDrawn="1"/>
        </p:nvSpPr>
        <p:spPr>
          <a:xfrm>
            <a:off x="6523360" y="6609369"/>
            <a:ext cx="5665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55</a:t>
            </a:r>
            <a:r>
              <a:rPr lang="en-US" altLang="zh-CN" sz="1200" b="0" i="0" baseline="300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Annual Conference of Japan Society on Water Environment, 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2021.3.10-12, Kyoto</a:t>
            </a:r>
            <a:endParaRPr kumimoji="1" lang="ja-JP" altLang="en-US" sz="1200" b="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E9C1FD1-9CAE-C042-BC18-4EBCD2858CF5}"/>
              </a:ext>
            </a:extLst>
          </p:cNvPr>
          <p:cNvSpPr txBox="1"/>
          <p:nvPr userDrawn="1"/>
        </p:nvSpPr>
        <p:spPr>
          <a:xfrm>
            <a:off x="2" y="6609369"/>
            <a:ext cx="1614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Normal poster session</a:t>
            </a:r>
            <a:endParaRPr kumimoji="1" lang="ja-JP" altLang="en-US" sz="1200" b="0" dirty="0"/>
          </a:p>
        </p:txBody>
      </p:sp>
      <p:grpSp>
        <p:nvGrpSpPr>
          <p:cNvPr id="12" name="グループ化 14">
            <a:extLst>
              <a:ext uri="{FF2B5EF4-FFF2-40B4-BE49-F238E27FC236}">
                <a16:creationId xmlns:a16="http://schemas.microsoft.com/office/drawing/2014/main" id="{430839A0-B51A-F34E-A3FC-7E61AB2C08AF}"/>
              </a:ext>
            </a:extLst>
          </p:cNvPr>
          <p:cNvGrpSpPr/>
          <p:nvPr userDrawn="1"/>
        </p:nvGrpSpPr>
        <p:grpSpPr>
          <a:xfrm>
            <a:off x="11039455" y="2"/>
            <a:ext cx="1156860" cy="723903"/>
            <a:chOff x="11039454" y="0"/>
            <a:chExt cx="1156860" cy="723903"/>
          </a:xfrm>
        </p:grpSpPr>
        <p:sp>
          <p:nvSpPr>
            <p:cNvPr id="13" name="正方形/長方形 28">
              <a:extLst>
                <a:ext uri="{FF2B5EF4-FFF2-40B4-BE49-F238E27FC236}">
                  <a16:creationId xmlns:a16="http://schemas.microsoft.com/office/drawing/2014/main" id="{4011C1D8-C605-6A44-AEAC-62A927B7EC16}"/>
                </a:ext>
              </a:extLst>
            </p:cNvPr>
            <p:cNvSpPr/>
            <p:nvPr userDrawn="1"/>
          </p:nvSpPr>
          <p:spPr>
            <a:xfrm>
              <a:off x="11071224" y="0"/>
              <a:ext cx="1120775" cy="716973"/>
            </a:xfrm>
            <a:prstGeom prst="rect">
              <a:avLst/>
            </a:prstGeom>
            <a:gradFill>
              <a:gsLst>
                <a:gs pos="45000">
                  <a:schemeClr val="accent5">
                    <a:lumMod val="20000"/>
                    <a:lumOff val="80000"/>
                  </a:schemeClr>
                </a:gs>
                <a:gs pos="55000">
                  <a:schemeClr val="accent1">
                    <a:lumMod val="45000"/>
                    <a:lumOff val="5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1"/>
            </a:p>
          </p:txBody>
        </p:sp>
        <p:sp>
          <p:nvSpPr>
            <p:cNvPr id="14" name="テキスト ボックス 3">
              <a:extLst>
                <a:ext uri="{FF2B5EF4-FFF2-40B4-BE49-F238E27FC236}">
                  <a16:creationId xmlns:a16="http://schemas.microsoft.com/office/drawing/2014/main" id="{513AC6D7-3DAC-664A-9427-64DAE6456822}"/>
                </a:ext>
              </a:extLst>
            </p:cNvPr>
            <p:cNvSpPr txBox="1"/>
            <p:nvPr userDrawn="1"/>
          </p:nvSpPr>
          <p:spPr>
            <a:xfrm>
              <a:off x="11039454" y="28981"/>
              <a:ext cx="1156860" cy="292644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l"/>
              <a:r>
                <a:rPr kumimoji="1" lang="en-US" altLang="ja-JP" sz="951" b="0" i="0" dirty="0">
                  <a:solidFill>
                    <a:schemeClr val="accent1"/>
                  </a:solidFill>
                  <a:latin typeface="Palatino" pitchFamily="2" charset="0"/>
                  <a:ea typeface="Palatino" pitchFamily="2" charset="0"/>
                </a:rPr>
                <a:t>55</a:t>
              </a:r>
              <a:r>
                <a:rPr kumimoji="1" lang="en-US" altLang="ja-JP" sz="951" b="0" i="0" baseline="30000" dirty="0">
                  <a:solidFill>
                    <a:schemeClr val="accent1"/>
                  </a:solidFill>
                  <a:latin typeface="Palatino" pitchFamily="2" charset="0"/>
                  <a:ea typeface="Palatino" pitchFamily="2" charset="0"/>
                </a:rPr>
                <a:t>th</a:t>
              </a:r>
              <a:r>
                <a:rPr kumimoji="1" lang="en-US" altLang="ja-JP" sz="951" b="0" i="0" dirty="0">
                  <a:solidFill>
                    <a:schemeClr val="accent1"/>
                  </a:solidFill>
                  <a:latin typeface="Palatino" pitchFamily="2" charset="0"/>
                  <a:ea typeface="Palatino" pitchFamily="2" charset="0"/>
                </a:rPr>
                <a:t> Ann. Conf. </a:t>
              </a:r>
            </a:p>
            <a:p>
              <a:pPr algn="l"/>
              <a:r>
                <a:rPr kumimoji="1" lang="en-US" altLang="ja-JP" sz="951" b="0" i="0" dirty="0">
                  <a:solidFill>
                    <a:schemeClr val="accent1"/>
                  </a:solidFill>
                  <a:latin typeface="Palatino" pitchFamily="2" charset="0"/>
                  <a:ea typeface="Palatino" pitchFamily="2" charset="0"/>
                </a:rPr>
                <a:t> of the JSWE, Kyoto</a:t>
              </a:r>
            </a:p>
          </p:txBody>
        </p:sp>
        <p:pic>
          <p:nvPicPr>
            <p:cNvPr id="15" name="図 8">
              <a:extLst>
                <a:ext uri="{FF2B5EF4-FFF2-40B4-BE49-F238E27FC236}">
                  <a16:creationId xmlns:a16="http://schemas.microsoft.com/office/drawing/2014/main" id="{530737EB-019E-8944-827C-65AE9CE7103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hqprint">
              <a:clrChange>
                <a:clrFrom>
                  <a:srgbClr val="FEFFFF"/>
                </a:clrFrom>
                <a:clrTo>
                  <a:srgbClr val="FE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066909" y="126886"/>
              <a:ext cx="1121782" cy="597017"/>
            </a:xfrm>
            <a:prstGeom prst="rect">
              <a:avLst/>
            </a:prstGeom>
          </p:spPr>
        </p:pic>
      </p:grpSp>
      <p:cxnSp>
        <p:nvCxnSpPr>
          <p:cNvPr id="16" name="直線コネクタ 13">
            <a:extLst>
              <a:ext uri="{FF2B5EF4-FFF2-40B4-BE49-F238E27FC236}">
                <a16:creationId xmlns:a16="http://schemas.microsoft.com/office/drawing/2014/main" id="{078E0C67-C64D-884A-AC25-5D3C71CCF150}"/>
              </a:ext>
            </a:extLst>
          </p:cNvPr>
          <p:cNvCxnSpPr/>
          <p:nvPr userDrawn="1"/>
        </p:nvCxnSpPr>
        <p:spPr>
          <a:xfrm>
            <a:off x="0" y="605701"/>
            <a:ext cx="1005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63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we.or.jp/event/lectures/pdf/PInstructions_E2020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7D5B06-EFD3-440A-A3EA-AC175C116454}"/>
              </a:ext>
            </a:extLst>
          </p:cNvPr>
          <p:cNvSpPr txBox="1"/>
          <p:nvPr/>
        </p:nvSpPr>
        <p:spPr>
          <a:xfrm>
            <a:off x="60835" y="231925"/>
            <a:ext cx="982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P-A-00</a:t>
            </a:r>
            <a:endParaRPr lang="ja-JP" altLang="en-US" sz="20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91301D-E5E1-4340-BDE8-37BE6C5EC022}"/>
              </a:ext>
            </a:extLst>
          </p:cNvPr>
          <p:cNvSpPr/>
          <p:nvPr/>
        </p:nvSpPr>
        <p:spPr>
          <a:xfrm>
            <a:off x="215403" y="1749753"/>
            <a:ext cx="26664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Ex.)</a:t>
            </a:r>
          </a:p>
          <a:p>
            <a:pPr marL="342891" indent="-342891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Introduction</a:t>
            </a:r>
            <a:r>
              <a:rPr lang="ja-JP" altLang="en-US" sz="1600" kern="1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endParaRPr lang="en-US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Materials and Methods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Results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Discussion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13" name="吹き出し: 線 3">
            <a:extLst>
              <a:ext uri="{FF2B5EF4-FFF2-40B4-BE49-F238E27FC236}">
                <a16:creationId xmlns:a16="http://schemas.microsoft.com/office/drawing/2014/main" id="{C931B81F-47E5-2C47-851F-D5C9B7D2C008}"/>
              </a:ext>
            </a:extLst>
          </p:cNvPr>
          <p:cNvSpPr/>
          <p:nvPr/>
        </p:nvSpPr>
        <p:spPr>
          <a:xfrm>
            <a:off x="2606870" y="1007897"/>
            <a:ext cx="2666413" cy="1960327"/>
          </a:xfrm>
          <a:prstGeom prst="borderCallout1">
            <a:avLst>
              <a:gd name="adj1" fmla="val -161"/>
              <a:gd name="adj2" fmla="val 34766"/>
              <a:gd name="adj3" fmla="val -6038"/>
              <a:gd name="adj4" fmla="val 2994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Author information in English: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 alignment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</a:t>
            </a:r>
            <a:r>
              <a:rPr lang="ja-JP" altLang="ja-JP" sz="1200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○</a:t>
            </a: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front of the name of the presenter.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* after the name of corresponding author.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affiliation before name of author. If the same affiliation continues, write affiliation only before the first author.</a:t>
            </a:r>
            <a:endParaRPr lang="ja-JP" alt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FD5BE5-ED5E-F243-BE9F-5FCCB68DEF74}"/>
              </a:ext>
            </a:extLst>
          </p:cNvPr>
          <p:cNvSpPr/>
          <p:nvPr/>
        </p:nvSpPr>
        <p:spPr>
          <a:xfrm>
            <a:off x="215403" y="3677893"/>
            <a:ext cx="57391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Please set the slide size as “Widescreen”</a:t>
            </a:r>
            <a:r>
              <a:rPr lang="ja-JP" altLang="en-US" sz="1400" kern="10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(33.867 cm×19.05 cm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16:9</a:t>
            </a:r>
            <a:r>
              <a:rPr lang="ja-JP" altLang="en-US" sz="1400" kern="10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））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poster should be 1 page.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Please don’t edit the “Slide Master”.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title and author information should be placed in the upper yellow area (3 cm).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Fill out your poster ID number (Gothic, 20 </a:t>
            </a:r>
            <a:r>
              <a:rPr lang="en-US" altLang="ja-JP" sz="1400" kern="1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pt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 at the upper-left corner.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main contents should be placed on this white area.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Use the font sizes larger than 10 points.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91DEFBA-CB8D-1C44-82AD-A0A00916BD76}"/>
              </a:ext>
            </a:extLst>
          </p:cNvPr>
          <p:cNvSpPr/>
          <p:nvPr/>
        </p:nvSpPr>
        <p:spPr>
          <a:xfrm>
            <a:off x="1080000" y="615701"/>
            <a:ext cx="99311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Affiliation1 </a:t>
            </a:r>
            <a:r>
              <a:rPr lang="ja-JP" altLang="ja-JP" sz="1200" kern="10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○</a:t>
            </a:r>
            <a:r>
              <a:rPr lang="en-US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Name of presenter, Affiliation2 Name of Co-author 1, Affiliation3 Co-author2</a:t>
            </a:r>
            <a:r>
              <a:rPr lang="en-US" altLang="ja-JP" sz="1200" kern="100" baseline="30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*</a:t>
            </a:r>
            <a:endParaRPr lang="ja-JP" altLang="ja-JP" sz="120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DBAF063-2D45-EA46-B9F1-0A050FF24D9F}"/>
              </a:ext>
            </a:extLst>
          </p:cNvPr>
          <p:cNvSpPr/>
          <p:nvPr/>
        </p:nvSpPr>
        <p:spPr>
          <a:xfrm>
            <a:off x="906497" y="133955"/>
            <a:ext cx="100247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kern="100" dirty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Title </a:t>
            </a:r>
            <a:r>
              <a:rPr lang="en-US" altLang="ja-JP" sz="2000" kern="100" dirty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(Center alignment, large font or Gothic style, right/left margin &gt;30mm)</a:t>
            </a:r>
            <a:endParaRPr lang="ja-JP" altLang="ja-JP" sz="1600" kern="100" dirty="0">
              <a:latin typeface="Arial" panose="020B0604020202020204" pitchFamily="34" charset="0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2A2F9AF-8A45-BA4D-AE66-B9753548067E}"/>
              </a:ext>
            </a:extLst>
          </p:cNvPr>
          <p:cNvSpPr/>
          <p:nvPr/>
        </p:nvSpPr>
        <p:spPr>
          <a:xfrm>
            <a:off x="6096000" y="1203234"/>
            <a:ext cx="5819480" cy="523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※Please check the “Instructions for poster file preparation” for details.</a:t>
            </a:r>
          </a:p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  <a:hlinkClick r:id="rId2"/>
              </a:rPr>
              <a:t>https://www.jswe.or.jp/event/lectures/pdf/PInstructions_E2020.pdf</a:t>
            </a:r>
            <a:endParaRPr lang="en-US" altLang="ja-JP" sz="1200" b="1" kern="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just"/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Required poster files: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 PowerPoint File in one page with narration within 3 minutes; within 6MB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Make the presentation slide following this template and paste the narration data referring to the "Procedure for making a poster with narration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the above instruction. Posters without narration data are also accepted in case it is technically difficult.</a:t>
            </a:r>
          </a:p>
          <a:p>
            <a:pPr algn="just"/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arenR" startAt="2"/>
            </a:pP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 PDF file in one page without narration; within 2MB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Please use the "print" command for converting to a PDF file, and do not set security on PDF. 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narration part of File1) and File 2) will be uploaded to online poster-viewing system before the conference. The File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 will also be broad-casted during the conference by auto-playing on the Zoom meeting room. 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Deadline: 13:00 JST, February 26, 2021. 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Please send the files to the JSWE secretariat (</a:t>
            </a:r>
            <a:r>
              <a:rPr lang="en-US" sz="1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acposter@jswe.or.jp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by email. The title of the e-mail should be “Presentation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No._Your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name”(e.g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., “P-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-00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_TaroMizukan”).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吹き出し: 線 10">
            <a:extLst>
              <a:ext uri="{FF2B5EF4-FFF2-40B4-BE49-F238E27FC236}">
                <a16:creationId xmlns:a16="http://schemas.microsoft.com/office/drawing/2014/main" id="{9BA57F09-618E-3041-B548-1E27EA10F92E}"/>
              </a:ext>
            </a:extLst>
          </p:cNvPr>
          <p:cNvSpPr/>
          <p:nvPr/>
        </p:nvSpPr>
        <p:spPr>
          <a:xfrm>
            <a:off x="16907" y="819858"/>
            <a:ext cx="1478676" cy="862643"/>
          </a:xfrm>
          <a:prstGeom prst="borderCallout1">
            <a:avLst>
              <a:gd name="adj1" fmla="val 3137"/>
              <a:gd name="adj2" fmla="val 57592"/>
              <a:gd name="adj3" fmla="val -24941"/>
              <a:gd name="adj4" fmla="val 3582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Fill out your poster number</a:t>
            </a:r>
          </a:p>
          <a:p>
            <a:pPr algn="ctr"/>
            <a:r>
              <a:rPr lang="ja-JP" altLang="en-US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Gothic  style, 20pt</a:t>
            </a:r>
            <a:r>
              <a:rPr lang="ja-JP" altLang="en-US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endParaRPr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99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>
            <a:latin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416</Words>
  <Application>Microsoft Macintosh PowerPoint</Application>
  <PresentationFormat>ワイド画面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Palatino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2021-02-01T05:27:40Z</cp:lastPrinted>
  <dcterms:created xsi:type="dcterms:W3CDTF">2021-01-21T01:51:11Z</dcterms:created>
  <dcterms:modified xsi:type="dcterms:W3CDTF">2021-02-01T05:45:28Z</dcterms:modified>
</cp:coreProperties>
</file>